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6" r:id="rId4"/>
    <p:sldId id="297" r:id="rId5"/>
    <p:sldId id="267" r:id="rId6"/>
    <p:sldId id="269" r:id="rId7"/>
    <p:sldId id="263" r:id="rId8"/>
    <p:sldId id="259" r:id="rId9"/>
    <p:sldId id="260" r:id="rId10"/>
    <p:sldId id="264" r:id="rId11"/>
    <p:sldId id="258" r:id="rId12"/>
    <p:sldId id="265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2" r:id="rId23"/>
    <p:sldId id="283" r:id="rId24"/>
    <p:sldId id="296" r:id="rId25"/>
    <p:sldId id="294" r:id="rId26"/>
    <p:sldId id="295" r:id="rId27"/>
    <p:sldId id="284" r:id="rId28"/>
    <p:sldId id="285" r:id="rId29"/>
    <p:sldId id="286" r:id="rId30"/>
    <p:sldId id="287" r:id="rId31"/>
    <p:sldId id="298" r:id="rId32"/>
    <p:sldId id="288" r:id="rId33"/>
    <p:sldId id="289" r:id="rId34"/>
    <p:sldId id="29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3E9EE53-DCCB-4CEA-92FD-37285F62E365}">
          <p14:sldIdLst>
            <p14:sldId id="256"/>
            <p14:sldId id="261"/>
            <p14:sldId id="266"/>
            <p14:sldId id="297"/>
            <p14:sldId id="267"/>
            <p14:sldId id="269"/>
          </p14:sldIdLst>
        </p14:section>
        <p14:section name="Раздел без заголовка" id="{5E41C5C3-B666-4AC2-BB85-B785A0D3A284}">
          <p14:sldIdLst>
            <p14:sldId id="263"/>
            <p14:sldId id="259"/>
            <p14:sldId id="260"/>
            <p14:sldId id="264"/>
            <p14:sldId id="258"/>
            <p14:sldId id="265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82"/>
            <p14:sldId id="283"/>
            <p14:sldId id="296"/>
            <p14:sldId id="294"/>
            <p14:sldId id="295"/>
            <p14:sldId id="284"/>
            <p14:sldId id="285"/>
            <p14:sldId id="286"/>
            <p14:sldId id="287"/>
            <p14:sldId id="298"/>
            <p14:sldId id="288"/>
            <p14:sldId id="289"/>
            <p14:sldId id="299"/>
            <p14:sldId id="290"/>
            <p14:sldId id="291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99"/>
    <a:srgbClr val="660033"/>
    <a:srgbClr val="3366CC"/>
    <a:srgbClr val="FF99CC"/>
    <a:srgbClr val="00FF00"/>
    <a:srgbClr val="422C16"/>
    <a:srgbClr val="0C788E"/>
    <a:srgbClr val="006666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3" autoAdjust="0"/>
    <p:restoredTop sz="94652" autoAdjust="0"/>
  </p:normalViewPr>
  <p:slideViewPr>
    <p:cSldViewPr>
      <p:cViewPr varScale="1">
        <p:scale>
          <a:sx n="70" d="100"/>
          <a:sy n="70" d="100"/>
        </p:scale>
        <p:origin x="13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7DDD2-CD40-464E-BCB3-223DDAD687F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strips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7A4B3-F2FE-46B5-8EDC-CC55D147B95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strips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B6DA0-3AE5-4C8A-B167-7F67B5E46D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strips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B3C41-8252-4CE6-AE5D-13B6326D96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strips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95704-1695-47AA-B80E-9AD234717AC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strips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34D9B-80DB-4168-98AD-CF532CE9DD46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strips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EBC5D-3868-449B-A89D-35D5F006D205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strips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8A53E-7788-4B9E-A619-779A1A7F0982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strips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04EAE-C510-4E95-9824-ED2845C26861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strips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BBF5D-FBBB-4877-AB97-E56DA4929B7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strips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F94DD-FB7A-4E34-9B72-0CF1C8253FA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strips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BFDEE3-3E05-4A66-9B60-0A20B037DF6B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trips dir="ld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&#1060;&#1086;&#1090;&#1086;&#1072;&#1083;&#1100;&#1073;&#1086;&#1084;%201.ppt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&#1060;&#1086;&#1090;&#1086;&#1072;&#1083;&#1100;&#1073;&#1086;&#1084;%202.potx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251520" y="5157192"/>
            <a:ext cx="8568952" cy="935633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800" b="1" cap="all" dirty="0" smtClean="0">
                <a:ln/>
                <a:solidFill>
                  <a:srgbClr val="00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НАШИ ДОБРЫЕ ЛАДОШКИ</a:t>
            </a:r>
            <a:endParaRPr lang="es-ES" sz="4800" b="1" cap="all" dirty="0">
              <a:ln/>
              <a:solidFill>
                <a:srgbClr val="00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6578" y="6643710"/>
            <a:ext cx="2357422" cy="21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Prezentacii.com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03848" y="332656"/>
            <a:ext cx="5724128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ПРОЕКТ «НАШИ ДОБРЫЕ ЛАДОШКИ»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Старшая группа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«Улыбка»</a:t>
            </a:r>
          </a:p>
        </p:txBody>
      </p:sp>
      <p:pic>
        <p:nvPicPr>
          <p:cNvPr id="1027" name="Picture 3" descr="F:\Людмила\2 РИСУНКИ\Новая папка\baby-flinston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0234" y="2348880"/>
            <a:ext cx="1767363" cy="1596008"/>
          </a:xfrm>
          <a:prstGeom prst="rect">
            <a:avLst/>
          </a:prstGeom>
          <a:noFill/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5364088" y="1772816"/>
            <a:ext cx="3600400" cy="1368152"/>
          </a:xfrm>
          <a:prstGeom prst="wedgeRoundRectCallout">
            <a:avLst>
              <a:gd name="adj1" fmla="val -63962"/>
              <a:gd name="adj2" fmla="val 47415"/>
              <a:gd name="adj3" fmla="val 16667"/>
            </a:avLst>
          </a:prstGeom>
          <a:solidFill>
            <a:schemeClr val="bg1"/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580112" y="1916832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3366CC"/>
                </a:solidFill>
              </a:rPr>
              <a:t>Воспитатель:</a:t>
            </a:r>
          </a:p>
          <a:p>
            <a:pPr algn="ctr"/>
            <a:r>
              <a:rPr lang="ru-RU" dirty="0" smtClean="0">
                <a:solidFill>
                  <a:srgbClr val="3366CC"/>
                </a:solidFill>
              </a:rPr>
              <a:t>Поликарпова Анна Сергеевна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ая выноска 2"/>
          <p:cNvSpPr/>
          <p:nvPr/>
        </p:nvSpPr>
        <p:spPr>
          <a:xfrm>
            <a:off x="2411760" y="1052736"/>
            <a:ext cx="3888432" cy="1656184"/>
          </a:xfrm>
          <a:prstGeom prst="wedgeRectCallout">
            <a:avLst>
              <a:gd name="adj1" fmla="val -61560"/>
              <a:gd name="adj2" fmla="val 6105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83768" y="1124744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Вика:</a:t>
            </a:r>
            <a:r>
              <a:rPr lang="ru-RU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Добрый – это веселый человек. От злого хочется уйти, а с добрым можно поиграть. Моя мама добрая, и я хочу пожелать ей всегда оставаться доброй и красивой!</a:t>
            </a:r>
            <a:endParaRPr lang="ru-RU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5436096" y="2780928"/>
            <a:ext cx="3024336" cy="1656184"/>
          </a:xfrm>
          <a:prstGeom prst="wedgeRectCallout">
            <a:avLst>
              <a:gd name="adj1" fmla="val 12127"/>
              <a:gd name="adj2" fmla="val -100374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580112" y="2852936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Вадим:</a:t>
            </a:r>
            <a:r>
              <a:rPr lang="ru-RU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Добрый человек не дерется, его любят. У меня все добрые, а маме своей пожелаю, чтобы она больше спала…</a:t>
            </a:r>
            <a:endParaRPr lang="ru-RU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2195736" y="3212976"/>
            <a:ext cx="3168352" cy="1368152"/>
          </a:xfrm>
          <a:prstGeom prst="wedgeRectCallout">
            <a:avLst>
              <a:gd name="adj1" fmla="val -61560"/>
              <a:gd name="adj2" fmla="val 6105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267744" y="3356992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Ева:</a:t>
            </a:r>
            <a:r>
              <a:rPr lang="ru-RU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Я добрая, потому что меня любят мама и папа. Я хочу пожелать им всегда быть здоровыми!</a:t>
            </a:r>
            <a:endParaRPr lang="ru-RU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942" y="724644"/>
            <a:ext cx="2267744" cy="1700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943" y="3106751"/>
            <a:ext cx="2267746" cy="17008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89802" y="691648"/>
            <a:ext cx="2355729" cy="1766797"/>
          </a:xfrm>
          <a:prstGeom prst="rect">
            <a:avLst/>
          </a:prstGeo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200" y="2924944"/>
            <a:ext cx="8567936" cy="107721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А ПОТОМ ВЫГЛЯНУЛО СОЛНЦЕ И МЫ ПОШЛИ ИСКАТЬ ДОБРОТУ!(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hlinkClick r:id="rId2" action="ppaction://hlinkpres?slideindex=1&amp;slidetitle="/>
              </a:rPr>
              <a:t>1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)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  <p:pic>
        <p:nvPicPr>
          <p:cNvPr id="1027" name="Picture 3" descr="F:\Людмила\2 РИСУНКИ\РАЗНОЕ\a08b4f7396cc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240" y="188640"/>
            <a:ext cx="2111896" cy="2111896"/>
          </a:xfrm>
          <a:prstGeom prst="rect">
            <a:avLst/>
          </a:prstGeom>
          <a:noFill/>
        </p:spPr>
      </p:pic>
      <p:pic>
        <p:nvPicPr>
          <p:cNvPr id="2050" name="Picture 2" descr="F:\Людмила\2 РИСУНКИ\Новая папка\2600dbd4.gif"/>
          <p:cNvPicPr>
            <a:picLocks noChangeAspect="1" noChangeArrowheads="1" noCrop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23528" y="166061"/>
            <a:ext cx="2425339" cy="2442746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Людмила\2 РИСУНКИ\ШАБЛОНЫ\шаблоны осенние\фоны осени 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99417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1628800"/>
            <a:ext cx="58326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Century Gothic" pitchFamily="34" charset="0"/>
              </a:rPr>
              <a:t>НАМ ЗАХОТЕЛОСЬ СОХРАНИТЬ ВОСПОМИНАНИЕ ОБ ЭТОЙ ДОБРОЙ ПРОГУЛКЕ И ПОДЕЛИТЬСЯ ДОБРОТОЙ СО ВСЕМИ….</a:t>
            </a:r>
            <a:endParaRPr lang="ru-RU" sz="28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1840" y="5877272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0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Century Gothic" pitchFamily="34" charset="0"/>
              </a:rPr>
              <a:t>И РАБОТА ЗАКИПЕЛА</a:t>
            </a:r>
            <a:r>
              <a:rPr lang="ru-RU" sz="40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Century Gothic" pitchFamily="34" charset="0"/>
                <a:hlinkClick r:id="rId3" action="ppaction://hlinkpres?slideindex=1&amp;slidetitle="/>
              </a:rPr>
              <a:t>…</a:t>
            </a:r>
            <a:endParaRPr lang="ru-RU" sz="4000" b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Century Gothic" pitchFamily="34" charset="0"/>
            </a:endParaRPr>
          </a:p>
        </p:txBody>
      </p:sp>
      <p:pic>
        <p:nvPicPr>
          <p:cNvPr id="22531" name="Picture 3" descr="F:\Людмила\2 РИСУНКИ\РАЗНОЕ 2\33 (2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068960"/>
            <a:ext cx="3084190" cy="288468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548680"/>
            <a:ext cx="4188315" cy="15363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4382387" cy="32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15616"/>
      </p:ext>
    </p:extLst>
  </p:cSld>
  <p:clrMapOvr>
    <a:masterClrMapping/>
  </p:clrMapOvr>
  <p:transition>
    <p:strips dir="l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692696"/>
            <a:ext cx="4182218" cy="15363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9" y="1628800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9118"/>
      </p:ext>
    </p:extLst>
  </p:cSld>
  <p:clrMapOvr>
    <a:masterClrMapping/>
  </p:clrMapOvr>
  <p:transition>
    <p:strips dir="l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570" y="476672"/>
            <a:ext cx="4182218" cy="15363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6" y="1628800"/>
            <a:ext cx="4427984" cy="33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77017"/>
      </p:ext>
    </p:extLst>
  </p:cSld>
  <p:clrMapOvr>
    <a:masterClrMapping/>
  </p:clrMapOvr>
  <p:transition>
    <p:strips dir="l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692696"/>
            <a:ext cx="5121084" cy="15363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3851920" cy="28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40449"/>
      </p:ext>
    </p:extLst>
  </p:cSld>
  <p:clrMapOvr>
    <a:masterClrMapping/>
  </p:clrMapOvr>
  <p:transition>
    <p:strips dir="l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620688"/>
            <a:ext cx="5121084" cy="15302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3888432" cy="29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75090"/>
      </p:ext>
    </p:extLst>
  </p:cSld>
  <p:clrMapOvr>
    <a:masterClrMapping/>
  </p:clrMapOvr>
  <p:transition>
    <p:strips dir="l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476672"/>
            <a:ext cx="4615072" cy="15363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4211960" cy="3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91177"/>
      </p:ext>
    </p:extLst>
  </p:cSld>
  <p:clrMapOvr>
    <a:masterClrMapping/>
  </p:clrMapOvr>
  <p:transition>
    <p:strips dir="l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404664"/>
            <a:ext cx="5432007" cy="15363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61133"/>
      </p:ext>
    </p:extLst>
  </p:cSld>
  <p:clrMapOvr>
    <a:masterClrMapping/>
  </p:clrMapOvr>
  <p:transition>
    <p:strips dir="l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04664"/>
            <a:ext cx="8568952" cy="184665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ТИП ПРОЕКТА: 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  <a:ea typeface="Calibri" pitchFamily="34" charset="0"/>
                <a:cs typeface="Times New Roman" pitchFamily="18" charset="0"/>
              </a:rPr>
              <a:t>социально-личностный, общественно-полезный, практико-ориентированный, краткосрочный.</a:t>
            </a:r>
            <a:endParaRPr lang="ru-RU" sz="3200" b="1" dirty="0" smtClean="0">
              <a:ln w="11430">
                <a:solidFill>
                  <a:sysClr val="windowText" lastClr="000000"/>
                </a:solidFill>
              </a:ln>
              <a:solidFill>
                <a:srgbClr val="00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  <a:cs typeface="Arial" pitchFamily="34" charset="0"/>
            </a:endParaRP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9832" y="2204864"/>
            <a:ext cx="37444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Доброта нужна всем людям,</a:t>
            </a:r>
          </a:p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Пусть побольше добрых будет.</a:t>
            </a:r>
          </a:p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Говорят не зря при встрече</a:t>
            </a:r>
          </a:p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«Добрый день» и «Добрый вечер».</a:t>
            </a:r>
          </a:p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И не зря ведь есть у нас</a:t>
            </a:r>
          </a:p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Пожеланье «В добрый час».</a:t>
            </a:r>
          </a:p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Доброта – она от века</a:t>
            </a:r>
          </a:p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Украшенье человека.</a:t>
            </a:r>
          </a:p>
          <a:p>
            <a:endParaRPr lang="ru-RU" dirty="0"/>
          </a:p>
        </p:txBody>
      </p:sp>
      <p:pic>
        <p:nvPicPr>
          <p:cNvPr id="1027" name="Picture 3" descr="F:\Людмила\2 РИСУНКИ\Новая папка\preview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6660232" y="2420888"/>
            <a:ext cx="1699416" cy="2111896"/>
          </a:xfrm>
          <a:prstGeom prst="rect">
            <a:avLst/>
          </a:prstGeom>
          <a:noFill/>
        </p:spPr>
      </p:pic>
      <p:pic>
        <p:nvPicPr>
          <p:cNvPr id="1030" name="Picture 6" descr="F:\Людмила\2 РИСУНКИ\Новая папка\73926491_1c3f8f0bcef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16832"/>
            <a:ext cx="2857500" cy="2976563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476672"/>
            <a:ext cx="3535986" cy="1536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645024"/>
            <a:ext cx="3755461" cy="15363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6829"/>
            <a:ext cx="4104456" cy="30783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96282"/>
            <a:ext cx="3899925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94506"/>
      </p:ext>
    </p:extLst>
  </p:cSld>
  <p:clrMapOvr>
    <a:masterClrMapping/>
  </p:clrMapOvr>
  <p:transition>
    <p:strips dir="l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7" y="1412776"/>
            <a:ext cx="914400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64671"/>
      </p:ext>
    </p:extLst>
  </p:cSld>
  <p:clrMapOvr>
    <a:masterClrMapping/>
  </p:clrMapOvr>
  <p:transition>
    <p:strips dir="l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Беседы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1305342"/>
            <a:ext cx="43204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3399"/>
                </a:solidFill>
              </a:rPr>
              <a:t>- Почему </a:t>
            </a:r>
            <a:r>
              <a:rPr lang="ru-RU" dirty="0">
                <a:solidFill>
                  <a:srgbClr val="003399"/>
                </a:solidFill>
              </a:rPr>
              <a:t>нужно уметь уступать? </a:t>
            </a:r>
            <a:r>
              <a:rPr lang="ru-RU" dirty="0" smtClean="0">
                <a:solidFill>
                  <a:srgbClr val="003399"/>
                </a:solidFill>
              </a:rPr>
              <a:t>Цель</a:t>
            </a:r>
            <a:r>
              <a:rPr lang="ru-RU" dirty="0">
                <a:solidFill>
                  <a:srgbClr val="003399"/>
                </a:solidFill>
              </a:rPr>
              <a:t>: Учить детей избегать ссор, уступать и договариваться друг с </a:t>
            </a:r>
            <a:r>
              <a:rPr lang="ru-RU" dirty="0" smtClean="0">
                <a:solidFill>
                  <a:srgbClr val="003399"/>
                </a:solidFill>
              </a:rPr>
              <a:t>другом.</a:t>
            </a:r>
          </a:p>
          <a:p>
            <a:r>
              <a:rPr lang="ru-RU" dirty="0" smtClean="0">
                <a:solidFill>
                  <a:srgbClr val="003399"/>
                </a:solidFill>
              </a:rPr>
              <a:t>- К </a:t>
            </a:r>
            <a:r>
              <a:rPr lang="ru-RU" dirty="0">
                <a:solidFill>
                  <a:srgbClr val="003399"/>
                </a:solidFill>
              </a:rPr>
              <a:t>чему ведут ссоры? </a:t>
            </a:r>
            <a:r>
              <a:rPr lang="ru-RU" dirty="0" smtClean="0">
                <a:solidFill>
                  <a:srgbClr val="003399"/>
                </a:solidFill>
              </a:rPr>
              <a:t> </a:t>
            </a:r>
            <a:r>
              <a:rPr lang="ru-RU" dirty="0">
                <a:solidFill>
                  <a:srgbClr val="003399"/>
                </a:solidFill>
              </a:rPr>
              <a:t>Цель: Учить детей избегать ссор, уступать и договариваться друг с другом.</a:t>
            </a:r>
          </a:p>
          <a:p>
            <a:r>
              <a:rPr lang="ru-RU" dirty="0" smtClean="0">
                <a:solidFill>
                  <a:srgbClr val="003399"/>
                </a:solidFill>
              </a:rPr>
              <a:t>- Добрые дела.  </a:t>
            </a:r>
            <a:r>
              <a:rPr lang="ru-RU" dirty="0">
                <a:solidFill>
                  <a:srgbClr val="003399"/>
                </a:solidFill>
              </a:rPr>
              <a:t>Цель: Объяснить детям, что добрые дела доставляют радость.</a:t>
            </a:r>
          </a:p>
          <a:p>
            <a:r>
              <a:rPr lang="ru-RU" dirty="0" smtClean="0">
                <a:solidFill>
                  <a:srgbClr val="003399"/>
                </a:solidFill>
              </a:rPr>
              <a:t>- О правде. </a:t>
            </a:r>
            <a:r>
              <a:rPr lang="ru-RU" dirty="0">
                <a:solidFill>
                  <a:srgbClr val="003399"/>
                </a:solidFill>
              </a:rPr>
              <a:t>Цель: Объяснить детям, что всегда надо говорить правду. Что правдивость и честность – хорошие качества человека.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574658"/>
            <a:ext cx="4211960" cy="326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23914"/>
      </p:ext>
    </p:extLst>
  </p:cSld>
  <p:clrMapOvr>
    <a:masterClrMapping/>
  </p:clrMapOvr>
  <p:transition>
    <p:strips dir="l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06090"/>
          </a:xfrm>
        </p:spPr>
        <p:txBody>
          <a:bodyPr/>
          <a:lstStyle/>
          <a:p>
            <a:r>
              <a:rPr lang="ru-RU" sz="2000" b="1" dirty="0">
                <a:solidFill>
                  <a:srgbClr val="FF0000"/>
                </a:solidFill>
              </a:rPr>
              <a:t>Чтение и обсуждение художественных </a:t>
            </a:r>
            <a:r>
              <a:rPr lang="ru-RU" sz="2000" b="1" dirty="0" smtClean="0">
                <a:solidFill>
                  <a:srgbClr val="FF0000"/>
                </a:solidFill>
              </a:rPr>
              <a:t>произведений.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1268760"/>
            <a:ext cx="51845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- Пословицы и поговорки о дружбе и добре.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- Стихи </a:t>
            </a:r>
            <a:r>
              <a:rPr lang="ru-RU" dirty="0">
                <a:solidFill>
                  <a:srgbClr val="0000FF"/>
                </a:solidFill>
              </a:rPr>
              <a:t>и сказки о доброте </a:t>
            </a:r>
            <a:r>
              <a:rPr lang="ru-RU" dirty="0" err="1" smtClean="0">
                <a:solidFill>
                  <a:srgbClr val="0000FF"/>
                </a:solidFill>
              </a:rPr>
              <a:t>В.Осеева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dirty="0">
                <a:solidFill>
                  <a:srgbClr val="0000FF"/>
                </a:solidFill>
              </a:rPr>
              <a:t>«Волшебное слово», «Синие листья».</a:t>
            </a:r>
          </a:p>
          <a:p>
            <a:r>
              <a:rPr lang="ru-RU" dirty="0" err="1" smtClean="0">
                <a:solidFill>
                  <a:srgbClr val="0000FF"/>
                </a:solidFill>
              </a:rPr>
              <a:t>А.Кузнецова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dirty="0">
                <a:solidFill>
                  <a:srgbClr val="0000FF"/>
                </a:solidFill>
              </a:rPr>
              <a:t>«Подружки</a:t>
            </a:r>
            <a:r>
              <a:rPr lang="ru-RU" dirty="0" smtClean="0">
                <a:solidFill>
                  <a:srgbClr val="0000FF"/>
                </a:solidFill>
              </a:rPr>
              <a:t>».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- Сказки </a:t>
            </a:r>
            <a:r>
              <a:rPr lang="ru-RU" dirty="0">
                <a:solidFill>
                  <a:srgbClr val="0000FF"/>
                </a:solidFill>
              </a:rPr>
              <a:t>(уточнение представлений детей о добрых и злых поступках и их последствии</a:t>
            </a:r>
            <a:r>
              <a:rPr lang="ru-RU" dirty="0" smtClean="0">
                <a:solidFill>
                  <a:srgbClr val="0000FF"/>
                </a:solidFill>
              </a:rPr>
              <a:t>): Волк </a:t>
            </a:r>
            <a:r>
              <a:rPr lang="ru-RU" dirty="0">
                <a:solidFill>
                  <a:srgbClr val="0000FF"/>
                </a:solidFill>
              </a:rPr>
              <a:t>и </a:t>
            </a:r>
            <a:r>
              <a:rPr lang="ru-RU" dirty="0" smtClean="0">
                <a:solidFill>
                  <a:srgbClr val="0000FF"/>
                </a:solidFill>
              </a:rPr>
              <a:t>лиса, </a:t>
            </a:r>
            <a:r>
              <a:rPr lang="ru-RU" dirty="0" err="1" smtClean="0">
                <a:solidFill>
                  <a:srgbClr val="0000FF"/>
                </a:solidFill>
              </a:rPr>
              <a:t>Жихарка,Сестрица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dirty="0">
                <a:solidFill>
                  <a:srgbClr val="0000FF"/>
                </a:solidFill>
              </a:rPr>
              <a:t>Аленушка и братец </a:t>
            </a:r>
            <a:r>
              <a:rPr lang="ru-RU" dirty="0" smtClean="0">
                <a:solidFill>
                  <a:srgbClr val="0000FF"/>
                </a:solidFill>
              </a:rPr>
              <a:t>Иванушка, Волк </a:t>
            </a:r>
            <a:r>
              <a:rPr lang="ru-RU" dirty="0">
                <a:solidFill>
                  <a:srgbClr val="0000FF"/>
                </a:solidFill>
              </a:rPr>
              <a:t>и семеро </a:t>
            </a:r>
            <a:r>
              <a:rPr lang="ru-RU" dirty="0" smtClean="0">
                <a:solidFill>
                  <a:srgbClr val="0000FF"/>
                </a:solidFill>
              </a:rPr>
              <a:t>козлят, Лиса </a:t>
            </a:r>
            <a:r>
              <a:rPr lang="ru-RU" dirty="0">
                <a:solidFill>
                  <a:srgbClr val="0000FF"/>
                </a:solidFill>
              </a:rPr>
              <a:t>и </a:t>
            </a:r>
            <a:r>
              <a:rPr lang="ru-RU" dirty="0" smtClean="0">
                <a:solidFill>
                  <a:srgbClr val="0000FF"/>
                </a:solidFill>
              </a:rPr>
              <a:t>заяц, Красная шапочка, Два </a:t>
            </a:r>
            <a:r>
              <a:rPr lang="ru-RU" dirty="0">
                <a:solidFill>
                  <a:srgbClr val="0000FF"/>
                </a:solidFill>
              </a:rPr>
              <a:t>жадных </a:t>
            </a:r>
            <a:r>
              <a:rPr lang="ru-RU" dirty="0" smtClean="0">
                <a:solidFill>
                  <a:srgbClr val="0000FF"/>
                </a:solidFill>
              </a:rPr>
              <a:t>медвежонка, Красная шапочка, Морозко.</a:t>
            </a:r>
            <a:endParaRPr lang="ru-RU" dirty="0">
              <a:solidFill>
                <a:srgbClr val="0000FF"/>
              </a:solidFill>
            </a:endParaRPr>
          </a:p>
          <a:p>
            <a:r>
              <a:rPr lang="ru-RU" dirty="0" smtClean="0">
                <a:solidFill>
                  <a:srgbClr val="0000FF"/>
                </a:solidFill>
              </a:rPr>
              <a:t>- Составление </a:t>
            </a:r>
            <a:r>
              <a:rPr lang="ru-RU" dirty="0">
                <a:solidFill>
                  <a:srgbClr val="0000FF"/>
                </a:solidFill>
              </a:rPr>
              <a:t>описательного рассказа по серии сюжетных картинок «Добрый поступок».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7" y="1484784"/>
            <a:ext cx="353657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03837"/>
      </p:ext>
    </p:extLst>
  </p:cSld>
  <p:clrMapOvr>
    <a:masterClrMapping/>
  </p:clrMapOvr>
  <p:transition>
    <p:strips dir="l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080119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Просмотр Музыкального видео клипа «Доброта»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Мультфильмов «Просто так» «Крепыш»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Беседа над содержанием.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16832"/>
            <a:ext cx="3783508" cy="28376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16832"/>
            <a:ext cx="2555776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88033"/>
      </p:ext>
    </p:extLst>
  </p:cSld>
  <p:clrMapOvr>
    <a:masterClrMapping/>
  </p:clrMapOvr>
  <p:transition>
    <p:strips dir="l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48627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Наблюдение за развитием культуры общения в свободной деятельности и в игре.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0000FF"/>
                </a:solidFill>
              </a:rPr>
              <a:t>Беседа над проблемными ситуациями. </a:t>
            </a:r>
            <a:br>
              <a:rPr lang="ru-RU" sz="1800" dirty="0" smtClean="0">
                <a:solidFill>
                  <a:srgbClr val="0000FF"/>
                </a:solidFill>
              </a:rPr>
            </a:br>
            <a:r>
              <a:rPr lang="ru-RU" sz="1800" dirty="0" smtClean="0">
                <a:solidFill>
                  <a:srgbClr val="0000FF"/>
                </a:solidFill>
              </a:rPr>
              <a:t>«Умей просить прощение»</a:t>
            </a:r>
            <a:br>
              <a:rPr lang="ru-RU" sz="1800" dirty="0" smtClean="0">
                <a:solidFill>
                  <a:srgbClr val="0000FF"/>
                </a:solidFill>
              </a:rPr>
            </a:br>
            <a:r>
              <a:rPr lang="ru-RU" sz="1800" dirty="0" smtClean="0">
                <a:solidFill>
                  <a:srgbClr val="0000FF"/>
                </a:solidFill>
              </a:rPr>
              <a:t>«Спор- кто выше?»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86862"/>
            <a:ext cx="3768419" cy="2826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78966"/>
            <a:ext cx="3624403" cy="271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67915"/>
      </p:ext>
    </p:extLst>
  </p:cSld>
  <p:clrMapOvr>
    <a:masterClrMapping/>
  </p:clrMapOvr>
  <p:transition>
    <p:strips dir="l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Совместная </a:t>
            </a:r>
            <a:r>
              <a:rPr lang="ru-RU" sz="2400" b="1" dirty="0">
                <a:solidFill>
                  <a:srgbClr val="FF0000"/>
                </a:solidFill>
              </a:rPr>
              <a:t>т</a:t>
            </a:r>
            <a:r>
              <a:rPr lang="ru-RU" sz="2400" b="1" dirty="0" smtClean="0">
                <a:solidFill>
                  <a:srgbClr val="FF0000"/>
                </a:solidFill>
              </a:rPr>
              <a:t>рудовая деятельность.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00B050"/>
                </a:solidFill>
              </a:rPr>
              <a:t>«Одна лейка, что делать?»</a:t>
            </a:r>
            <a:br>
              <a:rPr lang="ru-RU" sz="1800" dirty="0" smtClean="0">
                <a:solidFill>
                  <a:srgbClr val="00B050"/>
                </a:solidFill>
              </a:rPr>
            </a:br>
            <a:r>
              <a:rPr lang="ru-RU" sz="1800" dirty="0" smtClean="0">
                <a:solidFill>
                  <a:srgbClr val="00B050"/>
                </a:solidFill>
              </a:rPr>
              <a:t>«Мы помогаем дружно няне накрывать на стол»</a:t>
            </a:r>
            <a:br>
              <a:rPr lang="ru-RU" sz="1800" dirty="0" smtClean="0">
                <a:solidFill>
                  <a:srgbClr val="00B050"/>
                </a:solidFill>
              </a:rPr>
            </a:br>
            <a:r>
              <a:rPr lang="ru-RU" sz="1800" dirty="0" smtClean="0">
                <a:solidFill>
                  <a:srgbClr val="00B050"/>
                </a:solidFill>
              </a:rPr>
              <a:t>«Помогаем друг другу»</a:t>
            </a:r>
            <a:endParaRPr lang="ru-RU" sz="1800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30025"/>
            <a:ext cx="3831573" cy="28736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80" y="1988840"/>
            <a:ext cx="3860620" cy="289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10293"/>
      </p:ext>
    </p:extLst>
  </p:cSld>
  <p:clrMapOvr>
    <a:masterClrMapping/>
  </p:clrMapOvr>
  <p:transition>
    <p:strips dir="l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</a:rPr>
              <a:t>Коммуникативные </a:t>
            </a:r>
            <a:r>
              <a:rPr lang="ru-RU" sz="2400" b="1" dirty="0" smtClean="0">
                <a:solidFill>
                  <a:srgbClr val="FF0000"/>
                </a:solidFill>
              </a:rPr>
              <a:t>игры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52120" y="1417638"/>
            <a:ext cx="30346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- Цветок добра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-</a:t>
            </a:r>
            <a:r>
              <a:rPr lang="ru-RU" dirty="0">
                <a:solidFill>
                  <a:srgbClr val="0000FF"/>
                </a:solidFill>
              </a:rPr>
              <a:t>Улыбнись другу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-</a:t>
            </a:r>
            <a:r>
              <a:rPr lang="ru-RU" dirty="0">
                <a:solidFill>
                  <a:srgbClr val="0000FF"/>
                </a:solidFill>
              </a:rPr>
              <a:t>Давайте познакомимся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-</a:t>
            </a:r>
            <a:r>
              <a:rPr lang="ru-RU" dirty="0">
                <a:solidFill>
                  <a:srgbClr val="0000FF"/>
                </a:solidFill>
              </a:rPr>
              <a:t>Пингвины на севере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-</a:t>
            </a:r>
            <a:r>
              <a:rPr lang="ru-RU" dirty="0">
                <a:solidFill>
                  <a:srgbClr val="0000FF"/>
                </a:solidFill>
              </a:rPr>
              <a:t>Доброе </a:t>
            </a:r>
            <a:r>
              <a:rPr lang="ru-RU" dirty="0" smtClean="0">
                <a:solidFill>
                  <a:srgbClr val="0000FF"/>
                </a:solidFill>
              </a:rPr>
              <a:t>животное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600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79226"/>
      </p:ext>
    </p:extLst>
  </p:cSld>
  <p:clrMapOvr>
    <a:masterClrMapping/>
  </p:clrMapOvr>
  <p:transition>
    <p:strips dir="l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</a:rPr>
              <a:t>Дидактические и словесные </a:t>
            </a:r>
            <a:r>
              <a:rPr lang="ru-RU" sz="2400" b="1" dirty="0" smtClean="0">
                <a:solidFill>
                  <a:srgbClr val="FF0000"/>
                </a:solidFill>
              </a:rPr>
              <a:t>игры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1417638"/>
            <a:ext cx="36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- Пальчиковые гимнастики «Мы дружные ребята» «Мы делили апельсин» и т.д.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- Найди </a:t>
            </a:r>
            <a:r>
              <a:rPr lang="ru-RU" dirty="0">
                <a:solidFill>
                  <a:srgbClr val="00B050"/>
                </a:solidFill>
              </a:rPr>
              <a:t>ладошку </a:t>
            </a:r>
            <a:r>
              <a:rPr lang="ru-RU" dirty="0" smtClean="0">
                <a:solidFill>
                  <a:srgbClr val="00B050"/>
                </a:solidFill>
              </a:rPr>
              <a:t>друга.</a:t>
            </a:r>
            <a:endParaRPr lang="ru-RU" dirty="0">
              <a:solidFill>
                <a:srgbClr val="00B050"/>
              </a:solidFill>
            </a:endParaRPr>
          </a:p>
          <a:p>
            <a:r>
              <a:rPr lang="ru-RU" dirty="0" smtClean="0">
                <a:solidFill>
                  <a:srgbClr val="00B050"/>
                </a:solidFill>
              </a:rPr>
              <a:t>-</a:t>
            </a:r>
            <a:r>
              <a:rPr lang="ru-RU" dirty="0">
                <a:solidFill>
                  <a:srgbClr val="00B050"/>
                </a:solidFill>
              </a:rPr>
              <a:t>В мире </a:t>
            </a:r>
            <a:r>
              <a:rPr lang="ru-RU" dirty="0" smtClean="0">
                <a:solidFill>
                  <a:srgbClr val="00B050"/>
                </a:solidFill>
              </a:rPr>
              <a:t>сказок.</a:t>
            </a:r>
            <a:endParaRPr lang="ru-RU" dirty="0">
              <a:solidFill>
                <a:srgbClr val="00B050"/>
              </a:solidFill>
            </a:endParaRPr>
          </a:p>
          <a:p>
            <a:r>
              <a:rPr lang="ru-RU" dirty="0" smtClean="0">
                <a:solidFill>
                  <a:srgbClr val="00B050"/>
                </a:solidFill>
              </a:rPr>
              <a:t>-</a:t>
            </a:r>
            <a:r>
              <a:rPr lang="ru-RU" dirty="0">
                <a:solidFill>
                  <a:srgbClr val="00B050"/>
                </a:solidFill>
              </a:rPr>
              <a:t>Добрые и вежливые </a:t>
            </a:r>
            <a:r>
              <a:rPr lang="ru-RU" dirty="0" smtClean="0">
                <a:solidFill>
                  <a:srgbClr val="00B050"/>
                </a:solidFill>
              </a:rPr>
              <a:t>слова.</a:t>
            </a:r>
            <a:endParaRPr lang="ru-RU" dirty="0">
              <a:solidFill>
                <a:srgbClr val="00B050"/>
              </a:solidFill>
            </a:endParaRPr>
          </a:p>
          <a:p>
            <a:r>
              <a:rPr lang="ru-RU" dirty="0" smtClean="0">
                <a:solidFill>
                  <a:srgbClr val="00B050"/>
                </a:solidFill>
              </a:rPr>
              <a:t>-Превращения.</a:t>
            </a:r>
            <a:endParaRPr lang="ru-RU" dirty="0">
              <a:solidFill>
                <a:srgbClr val="00B050"/>
              </a:solidFill>
            </a:endParaRPr>
          </a:p>
          <a:p>
            <a:r>
              <a:rPr lang="ru-RU" dirty="0" smtClean="0">
                <a:solidFill>
                  <a:srgbClr val="00B050"/>
                </a:solidFill>
              </a:rPr>
              <a:t>-</a:t>
            </a:r>
            <a:r>
              <a:rPr lang="ru-RU" dirty="0">
                <a:solidFill>
                  <a:srgbClr val="00B050"/>
                </a:solidFill>
              </a:rPr>
              <a:t>Кто больше знает добрых </a:t>
            </a:r>
            <a:r>
              <a:rPr lang="ru-RU" dirty="0" smtClean="0">
                <a:solidFill>
                  <a:srgbClr val="00B050"/>
                </a:solidFill>
              </a:rPr>
              <a:t>слов.</a:t>
            </a:r>
            <a:endParaRPr lang="ru-RU" dirty="0">
              <a:solidFill>
                <a:srgbClr val="00B050"/>
              </a:solidFill>
            </a:endParaRPr>
          </a:p>
          <a:p>
            <a:r>
              <a:rPr lang="ru-RU" dirty="0" smtClean="0">
                <a:solidFill>
                  <a:srgbClr val="00B050"/>
                </a:solidFill>
              </a:rPr>
              <a:t>-</a:t>
            </a:r>
            <a:r>
              <a:rPr lang="ru-RU" dirty="0">
                <a:solidFill>
                  <a:srgbClr val="00B050"/>
                </a:solidFill>
              </a:rPr>
              <a:t>Оцени </a:t>
            </a:r>
            <a:r>
              <a:rPr lang="ru-RU" dirty="0" smtClean="0">
                <a:solidFill>
                  <a:srgbClr val="00B050"/>
                </a:solidFill>
              </a:rPr>
              <a:t>поступок.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- Уроки этикета.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4800533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62890"/>
      </p:ext>
    </p:extLst>
  </p:cSld>
  <p:clrMapOvr>
    <a:masterClrMapping/>
  </p:clrMapOvr>
  <p:transition>
    <p:strips dir="l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936104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Изо деятельность.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0000FF"/>
                </a:solidFill>
              </a:rPr>
              <a:t>«Подарок для друга»</a:t>
            </a:r>
            <a:br>
              <a:rPr lang="ru-RU" sz="1800" dirty="0" smtClean="0">
                <a:solidFill>
                  <a:srgbClr val="0000FF"/>
                </a:solidFill>
              </a:rPr>
            </a:br>
            <a:r>
              <a:rPr lang="ru-RU" sz="1800" dirty="0" smtClean="0">
                <a:solidFill>
                  <a:srgbClr val="0000FF"/>
                </a:solidFill>
              </a:rPr>
              <a:t>«Нарисуем рисунок вместе»</a:t>
            </a:r>
            <a:br>
              <a:rPr lang="ru-RU" sz="1800" dirty="0" smtClean="0">
                <a:solidFill>
                  <a:srgbClr val="0000FF"/>
                </a:solidFill>
              </a:rPr>
            </a:br>
            <a:endParaRPr lang="ru-RU" sz="1800" dirty="0">
              <a:solidFill>
                <a:srgbClr val="0000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224469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669" y="1624674"/>
            <a:ext cx="4184330" cy="313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86733"/>
      </p:ext>
    </p:extLst>
  </p:cSld>
  <p:clrMapOvr>
    <a:masterClrMapping/>
  </p:clrMapOvr>
  <p:transition>
    <p:strips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Заголовок 1038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368151"/>
          </a:xfrm>
        </p:spPr>
        <p:txBody>
          <a:bodyPr/>
          <a:lstStyle/>
          <a:p>
            <a:r>
              <a:rPr lang="ru-RU" sz="2000" dirty="0">
                <a:solidFill>
                  <a:srgbClr val="C00000"/>
                </a:solidFill>
              </a:rPr>
              <a:t>Участники проекта: </a:t>
            </a:r>
            <a:r>
              <a:rPr lang="ru-RU" sz="2000" dirty="0">
                <a:solidFill>
                  <a:srgbClr val="0000FF"/>
                </a:solidFill>
              </a:rPr>
              <a:t>Дети </a:t>
            </a:r>
            <a:r>
              <a:rPr lang="ru-RU" sz="2000" dirty="0" smtClean="0">
                <a:solidFill>
                  <a:srgbClr val="0000FF"/>
                </a:solidFill>
              </a:rPr>
              <a:t>старшей группы «Улыбка» (5-7 лет), </a:t>
            </a:r>
            <a:r>
              <a:rPr lang="ru-RU" sz="2000" dirty="0">
                <a:solidFill>
                  <a:srgbClr val="0000FF"/>
                </a:solidFill>
              </a:rPr>
              <a:t>родители, </a:t>
            </a:r>
            <a:r>
              <a:rPr lang="ru-RU" sz="2000" dirty="0" smtClean="0">
                <a:solidFill>
                  <a:srgbClr val="0000FF"/>
                </a:solidFill>
              </a:rPr>
              <a:t>воспитатель.</a:t>
            </a:r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1040" name="Подзаголовок 1039"/>
          <p:cNvSpPr>
            <a:spLocks noGrp="1"/>
          </p:cNvSpPr>
          <p:nvPr>
            <p:ph type="subTitle" idx="1"/>
          </p:nvPr>
        </p:nvSpPr>
        <p:spPr>
          <a:xfrm>
            <a:off x="1403648" y="1556792"/>
            <a:ext cx="6400800" cy="2160240"/>
          </a:xfrm>
        </p:spPr>
        <p:txBody>
          <a:bodyPr/>
          <a:lstStyle/>
          <a:p>
            <a:r>
              <a:rPr lang="ru-RU" sz="2000" dirty="0">
                <a:solidFill>
                  <a:srgbClr val="C00000"/>
                </a:solidFill>
              </a:rPr>
              <a:t>Гипотеза проекта: «Если добрый ты, - это хорошо?»</a:t>
            </a:r>
          </a:p>
          <a:p>
            <a:endParaRPr lang="ru-RU" sz="2000" dirty="0">
              <a:solidFill>
                <a:srgbClr val="C00000"/>
              </a:solidFill>
            </a:endParaRPr>
          </a:p>
          <a:p>
            <a:r>
              <a:rPr lang="ru-RU" sz="2000" dirty="0">
                <a:solidFill>
                  <a:srgbClr val="C00000"/>
                </a:solidFill>
              </a:rPr>
              <a:t>Цель проекта:</a:t>
            </a:r>
            <a:r>
              <a:rPr lang="ru-RU" sz="2000" dirty="0"/>
              <a:t> </a:t>
            </a:r>
            <a:r>
              <a:rPr lang="ru-RU" sz="2000" dirty="0">
                <a:solidFill>
                  <a:srgbClr val="0000FF"/>
                </a:solidFill>
              </a:rPr>
              <a:t>Нравственное воспитание дошкольников посредством совершения добрых поступков. Научиться совершать добрые поступки.</a:t>
            </a:r>
          </a:p>
          <a:p>
            <a:endParaRPr lang="ru-RU" sz="2000" dirty="0">
              <a:solidFill>
                <a:srgbClr val="0000FF"/>
              </a:solidFill>
            </a:endParaRPr>
          </a:p>
          <a:p>
            <a:endParaRPr lang="ru-RU" sz="1800" dirty="0">
              <a:solidFill>
                <a:srgbClr val="0000FF"/>
              </a:solidFill>
            </a:endParaRP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604695980"/>
      </p:ext>
    </p:extLst>
  </p:cSld>
  <p:clrMapOvr>
    <a:masterClrMapping/>
  </p:clrMapOvr>
  <p:transition>
    <p:strips dir="l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Конструирование из бумаги.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«Гирлянда  добрых ладошек»</a:t>
            </a:r>
            <a:br>
              <a:rPr lang="ru-RU" sz="2400" dirty="0" smtClean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70083"/>
            <a:ext cx="4067944" cy="30509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08" y="1570084"/>
            <a:ext cx="4067943" cy="305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47752"/>
      </p:ext>
    </p:extLst>
  </p:cSld>
  <p:clrMapOvr>
    <a:masterClrMapping/>
  </p:clrMapOvr>
  <p:transition>
    <p:strips dir="l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Вечер стихов про доброту и дружбу.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rgbClr val="0000FF"/>
                </a:solidFill>
              </a:rPr>
              <a:t>А как нам добрые слова нужны!</a:t>
            </a:r>
            <a:br>
              <a:rPr lang="ru-RU" sz="1800" dirty="0">
                <a:solidFill>
                  <a:srgbClr val="0000FF"/>
                </a:solidFill>
              </a:rPr>
            </a:br>
            <a:r>
              <a:rPr lang="ru-RU" sz="1800" dirty="0">
                <a:solidFill>
                  <a:srgbClr val="0000FF"/>
                </a:solidFill>
              </a:rPr>
              <a:t>Не раз мы в этом убедились сами,</a:t>
            </a:r>
            <a:br>
              <a:rPr lang="ru-RU" sz="1800" dirty="0">
                <a:solidFill>
                  <a:srgbClr val="0000FF"/>
                </a:solidFill>
              </a:rPr>
            </a:br>
            <a:r>
              <a:rPr lang="ru-RU" sz="1800" dirty="0">
                <a:solidFill>
                  <a:srgbClr val="0000FF"/>
                </a:solidFill>
              </a:rPr>
              <a:t>А может не слова — дела важны?</a:t>
            </a:r>
            <a:br>
              <a:rPr lang="ru-RU" sz="1800" dirty="0">
                <a:solidFill>
                  <a:srgbClr val="0000FF"/>
                </a:solidFill>
              </a:rPr>
            </a:br>
            <a:r>
              <a:rPr lang="ru-RU" sz="1800" dirty="0">
                <a:solidFill>
                  <a:srgbClr val="0000FF"/>
                </a:solidFill>
              </a:rPr>
              <a:t>Дела — делами, а слова — словами.</a:t>
            </a:r>
            <a:br>
              <a:rPr lang="ru-RU" sz="1800" dirty="0">
                <a:solidFill>
                  <a:srgbClr val="0000FF"/>
                </a:solidFill>
              </a:rPr>
            </a:br>
            <a:r>
              <a:rPr lang="ru-RU" sz="1800" dirty="0">
                <a:solidFill>
                  <a:srgbClr val="0000FF"/>
                </a:solidFill>
              </a:rPr>
              <a:t>Они живут у каждого из нас,</a:t>
            </a:r>
            <a:br>
              <a:rPr lang="ru-RU" sz="1800" dirty="0">
                <a:solidFill>
                  <a:srgbClr val="0000FF"/>
                </a:solidFill>
              </a:rPr>
            </a:br>
            <a:r>
              <a:rPr lang="ru-RU" sz="1800" dirty="0">
                <a:solidFill>
                  <a:srgbClr val="0000FF"/>
                </a:solidFill>
              </a:rPr>
              <a:t>На дне души до времени хранимы,</a:t>
            </a:r>
            <a:br>
              <a:rPr lang="ru-RU" sz="1800" dirty="0">
                <a:solidFill>
                  <a:srgbClr val="0000FF"/>
                </a:solidFill>
              </a:rPr>
            </a:br>
            <a:r>
              <a:rPr lang="ru-RU" sz="1800" dirty="0">
                <a:solidFill>
                  <a:srgbClr val="0000FF"/>
                </a:solidFill>
              </a:rPr>
              <a:t>Чтоб их произнести в тот самый час,</a:t>
            </a:r>
            <a:br>
              <a:rPr lang="ru-RU" sz="1800" dirty="0">
                <a:solidFill>
                  <a:srgbClr val="0000FF"/>
                </a:solidFill>
              </a:rPr>
            </a:br>
            <a:r>
              <a:rPr lang="ru-RU" sz="1800" dirty="0">
                <a:solidFill>
                  <a:srgbClr val="0000FF"/>
                </a:solidFill>
              </a:rPr>
              <a:t>Когда они другим необходимы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417638"/>
            <a:ext cx="2592288" cy="346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50368"/>
      </p:ext>
    </p:extLst>
  </p:cSld>
  <p:clrMapOvr>
    <a:masterClrMapping/>
  </p:clrMapOvr>
  <p:transition>
    <p:strips dir="l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«Уголок добрых дел» «</a:t>
            </a:r>
            <a:r>
              <a:rPr lang="ru-RU" sz="2400" dirty="0" err="1" smtClean="0">
                <a:solidFill>
                  <a:srgbClr val="FF0000"/>
                </a:solidFill>
              </a:rPr>
              <a:t>Мирилка</a:t>
            </a:r>
            <a:r>
              <a:rPr lang="ru-RU" sz="2400" dirty="0" smtClean="0">
                <a:solidFill>
                  <a:srgbClr val="FF0000"/>
                </a:solidFill>
              </a:rPr>
              <a:t>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720" y="1574890"/>
            <a:ext cx="3601163" cy="27008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756340"/>
            <a:ext cx="3959424" cy="2969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612" y="1124744"/>
            <a:ext cx="2248086" cy="168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49554"/>
      </p:ext>
    </p:extLst>
  </p:cSld>
  <p:clrMapOvr>
    <a:masterClrMapping/>
  </p:clrMapOvr>
  <p:transition>
    <p:strips dir="l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Самый добрый и вежливый ребёнок дня.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17638"/>
            <a:ext cx="4499992" cy="33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1866"/>
      </p:ext>
    </p:extLst>
  </p:cSld>
  <p:clrMapOvr>
    <a:masterClrMapping/>
  </p:clrMapOvr>
  <p:transition>
    <p:strips dir="l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8918"/>
          </a:xfrm>
        </p:spPr>
        <p:txBody>
          <a:bodyPr/>
          <a:lstStyle/>
          <a:p>
            <a:r>
              <a:rPr lang="ru-RU" sz="2400" dirty="0">
                <a:solidFill>
                  <a:srgbClr val="FF0000"/>
                </a:solidFill>
              </a:rPr>
              <a:t>Изготовление дидактической игры «Дружные ладошки » </a:t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0000FF"/>
                </a:solidFill>
              </a:rPr>
              <a:t>Цель</a:t>
            </a:r>
            <a:r>
              <a:rPr lang="ru-RU" sz="2000" dirty="0">
                <a:solidFill>
                  <a:srgbClr val="0000FF"/>
                </a:solidFill>
              </a:rPr>
              <a:t>: Развивать коммуникативные навыки. Воспитывать дружеские взаимоотношения.</a:t>
            </a:r>
            <a:r>
              <a:rPr lang="ru-RU" sz="1600" dirty="0">
                <a:solidFill>
                  <a:srgbClr val="0000FF"/>
                </a:solidFill>
              </a:rPr>
              <a:t/>
            </a:r>
            <a:br>
              <a:rPr lang="ru-RU" sz="1600" dirty="0">
                <a:solidFill>
                  <a:srgbClr val="0000FF"/>
                </a:solidFill>
              </a:rPr>
            </a:br>
            <a:endParaRPr lang="ru-RU" sz="1600" dirty="0">
              <a:solidFill>
                <a:srgbClr val="0000FF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477" y="2006441"/>
            <a:ext cx="3600400" cy="2700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033644"/>
            <a:ext cx="3529890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41960"/>
      </p:ext>
    </p:extLst>
  </p:cSld>
  <p:clrMapOvr>
    <a:masterClrMapping/>
  </p:clrMapOvr>
  <p:transition>
    <p:strips dir="l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2400" cy="1440160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Изготовление плаката.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«Что такое добрым быть и уметь дружить? 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772816"/>
            <a:ext cx="4091947" cy="3068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22" y="1772816"/>
            <a:ext cx="4091947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16850"/>
      </p:ext>
    </p:extLst>
  </p:cSld>
  <p:clrMapOvr>
    <a:masterClrMapping/>
  </p:clrMapOvr>
  <p:transition>
    <p:strips dir="l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Итоговое мероприятие.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0000FF"/>
                </a:solidFill>
              </a:rPr>
              <a:t>Инсценировка сказки «Под грибом» В. </a:t>
            </a:r>
            <a:r>
              <a:rPr lang="ru-RU" sz="2400" dirty="0" err="1" smtClean="0">
                <a:solidFill>
                  <a:srgbClr val="0000FF"/>
                </a:solidFill>
              </a:rPr>
              <a:t>Сутеева</a:t>
            </a:r>
            <a:r>
              <a:rPr lang="ru-RU" sz="2400" dirty="0" smtClean="0">
                <a:solidFill>
                  <a:srgbClr val="0000FF"/>
                </a:solidFill>
              </a:rPr>
              <a:t> для средней группы</a:t>
            </a: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44824"/>
            <a:ext cx="4211960" cy="3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60623"/>
      </p:ext>
    </p:extLst>
  </p:cSld>
  <p:clrMapOvr>
    <a:masterClrMapping/>
  </p:clrMapOvr>
  <p:transition>
    <p:strips dir="l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368152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Работа с родителями.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0000FF"/>
                </a:solidFill>
              </a:rPr>
              <a:t>Выставка рисунков «Что такое доброта»</a:t>
            </a:r>
            <a:br>
              <a:rPr lang="ru-RU" sz="2400" dirty="0" smtClean="0">
                <a:solidFill>
                  <a:srgbClr val="0000FF"/>
                </a:solidFill>
              </a:rPr>
            </a:br>
            <a:r>
              <a:rPr lang="ru-RU" sz="2400" dirty="0" smtClean="0">
                <a:solidFill>
                  <a:srgbClr val="0000FF"/>
                </a:solidFill>
              </a:rPr>
              <a:t>Стихотворение о дружбе и добре.</a:t>
            </a:r>
            <a:br>
              <a:rPr lang="ru-RU" sz="2400" dirty="0" smtClean="0">
                <a:solidFill>
                  <a:srgbClr val="0000FF"/>
                </a:solidFill>
              </a:rPr>
            </a:b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9244" y="2019251"/>
            <a:ext cx="3475229" cy="27424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97867" y="2063499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30906"/>
      </p:ext>
    </p:extLst>
  </p:cSld>
  <p:clrMapOvr>
    <a:masterClrMapping/>
  </p:clrMapOvr>
  <p:transition>
    <p:strips dir="l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3448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Спасибо за внимание!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7455"/>
      </p:ext>
    </p:extLst>
  </p:cSld>
  <p:clrMapOvr>
    <a:masterClrMapping/>
  </p:clrMapOvr>
  <p:transition>
    <p:strips dir="l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Актуальность</a:t>
            </a:r>
            <a:endParaRPr lang="ru-RU" sz="2000" b="1" dirty="0">
              <a:solidFill>
                <a:srgbClr val="FF0000"/>
              </a:solidFill>
            </a:endParaRPr>
          </a:p>
          <a:p>
            <a:endParaRPr lang="ru-RU" sz="1600" dirty="0"/>
          </a:p>
          <a:p>
            <a:pPr marL="0" indent="0">
              <a:buNone/>
            </a:pPr>
            <a:r>
              <a:rPr lang="ru-RU" sz="1600" dirty="0">
                <a:solidFill>
                  <a:srgbClr val="0000FF"/>
                </a:solidFill>
              </a:rPr>
              <a:t>В детском саду культура общения предусматривает выполнение ребенком норм и правил общения с  взрослыми и сверстниками, основанных на уважении и доброжелательности,  использованием соответствующего словарного запаса и форм общения, а также вежливое  поведение.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FF"/>
                </a:solidFill>
              </a:rPr>
              <a:t>Так как, в последнее время педагоги и родители все чаще с тревогой отмечают, что многие дошкольники испытывают серьезные трудности в общении со сверстниками. Ни для кого не секрет, что лучший друг для современного ребенка – это телевизор или компьютер, а любимое занятие – просмотр мультиков или компьютерные игры. Дети стали меньше общаться не только с взрослыми, но и друг с другом. От того, как сформированы навыки общения, умения управлять своими эмоциями во многом зависит характер будущих отношений дошкольников в </a:t>
            </a:r>
            <a:r>
              <a:rPr lang="ru-RU" sz="1600" dirty="0" smtClean="0">
                <a:solidFill>
                  <a:srgbClr val="0000FF"/>
                </a:solidFill>
              </a:rPr>
              <a:t>социуме. Решив </a:t>
            </a:r>
            <a:r>
              <a:rPr lang="ru-RU" sz="1600" dirty="0">
                <a:solidFill>
                  <a:srgbClr val="0000FF"/>
                </a:solidFill>
              </a:rPr>
              <a:t>исправить сложившуюся ситуацию, я перед собой   поставила следующие задачи.</a:t>
            </a:r>
          </a:p>
        </p:txBody>
      </p:sp>
    </p:spTree>
    <p:extLst>
      <p:ext uri="{BB962C8B-B14F-4D97-AF65-F5344CB8AC3E}">
        <p14:creationId xmlns:p14="http://schemas.microsoft.com/office/powerpoint/2010/main" val="851757202"/>
      </p:ext>
    </p:extLst>
  </p:cSld>
  <p:clrMapOvr>
    <a:masterClrMapping/>
  </p:clrMapOvr>
  <p:transition>
    <p:strips dir="l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76673"/>
            <a:ext cx="8496944" cy="5040559"/>
          </a:xfrm>
        </p:spPr>
        <p:txBody>
          <a:bodyPr/>
          <a:lstStyle/>
          <a:p>
            <a:pPr algn="l"/>
            <a:r>
              <a:rPr lang="ru-RU" sz="1800" b="1" dirty="0" smtClean="0"/>
              <a:t>                                         </a:t>
            </a:r>
            <a:r>
              <a:rPr lang="ru-RU" sz="1800" b="1" dirty="0" smtClean="0">
                <a:solidFill>
                  <a:srgbClr val="FF0000"/>
                </a:solidFill>
              </a:rPr>
              <a:t>Задачи </a:t>
            </a:r>
            <a:r>
              <a:rPr lang="ru-RU" sz="1800" b="1" dirty="0">
                <a:solidFill>
                  <a:srgbClr val="FF0000"/>
                </a:solidFill>
              </a:rPr>
              <a:t>проекта: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dirty="0"/>
              <a:t> </a:t>
            </a:r>
            <a:r>
              <a:rPr lang="ru-RU" sz="1800" dirty="0" smtClean="0">
                <a:solidFill>
                  <a:srgbClr val="00B050"/>
                </a:solidFill>
              </a:rPr>
              <a:t>- Способствовать </a:t>
            </a:r>
            <a:r>
              <a:rPr lang="ru-RU" sz="1800" dirty="0">
                <a:solidFill>
                  <a:srgbClr val="00B050"/>
                </a:solidFill>
              </a:rPr>
              <a:t>нравственному и коммуникативному развитию дошкольников путем расширения кругозора детей и  обогащения словарного запаса речи детей;</a:t>
            </a:r>
            <a:br>
              <a:rPr lang="ru-RU" sz="1800" dirty="0">
                <a:solidFill>
                  <a:srgbClr val="00B050"/>
                </a:solidFill>
              </a:rPr>
            </a:br>
            <a:r>
              <a:rPr lang="ru-RU" sz="1800" dirty="0" smtClean="0">
                <a:solidFill>
                  <a:srgbClr val="00B050"/>
                </a:solidFill>
              </a:rPr>
              <a:t>-  Развивать </a:t>
            </a:r>
            <a:r>
              <a:rPr lang="ru-RU" sz="1800" dirty="0">
                <a:solidFill>
                  <a:srgbClr val="00B050"/>
                </a:solidFill>
              </a:rPr>
              <a:t>эмоции и мотивы, способствующие формированию коммуникативных умений и навыков; </a:t>
            </a:r>
            <a:r>
              <a:rPr lang="ru-RU" sz="1800" dirty="0" smtClean="0">
                <a:solidFill>
                  <a:srgbClr val="00B050"/>
                </a:solidFill>
              </a:rPr>
              <a:t/>
            </a:r>
            <a:br>
              <a:rPr lang="ru-RU" sz="1800" dirty="0" smtClean="0">
                <a:solidFill>
                  <a:srgbClr val="00B050"/>
                </a:solidFill>
              </a:rPr>
            </a:br>
            <a:r>
              <a:rPr lang="ru-RU" sz="1800" dirty="0" smtClean="0">
                <a:solidFill>
                  <a:srgbClr val="00B050"/>
                </a:solidFill>
              </a:rPr>
              <a:t>-  </a:t>
            </a:r>
            <a:r>
              <a:rPr lang="ru-RU" sz="1800" dirty="0" smtClean="0">
                <a:solidFill>
                  <a:srgbClr val="00B050"/>
                </a:solidFill>
              </a:rPr>
              <a:t>Воспитывать </a:t>
            </a:r>
            <a:r>
              <a:rPr lang="ru-RU" sz="1800" dirty="0">
                <a:solidFill>
                  <a:srgbClr val="00B050"/>
                </a:solidFill>
              </a:rPr>
              <a:t>гуманное, эмоционально-положительное, бережное отношение как к себе, так и к окружающим людям и ко всему окружающему миру ребенка;</a:t>
            </a:r>
            <a:br>
              <a:rPr lang="ru-RU" sz="1800" dirty="0">
                <a:solidFill>
                  <a:srgbClr val="00B050"/>
                </a:solidFill>
              </a:rPr>
            </a:br>
            <a:r>
              <a:rPr lang="ru-RU" sz="1800" dirty="0">
                <a:solidFill>
                  <a:srgbClr val="00B050"/>
                </a:solidFill>
              </a:rPr>
              <a:t> </a:t>
            </a:r>
            <a:r>
              <a:rPr lang="ru-RU" sz="1800" dirty="0" smtClean="0">
                <a:solidFill>
                  <a:srgbClr val="00B050"/>
                </a:solidFill>
              </a:rPr>
              <a:t>- Учить </a:t>
            </a:r>
            <a:r>
              <a:rPr lang="ru-RU" sz="1800" dirty="0">
                <a:solidFill>
                  <a:srgbClr val="00B050"/>
                </a:solidFill>
              </a:rPr>
              <a:t>детей быть внимательными к своим </a:t>
            </a:r>
            <a:r>
              <a:rPr lang="ru-RU" sz="1800" dirty="0" smtClean="0">
                <a:solidFill>
                  <a:srgbClr val="00B050"/>
                </a:solidFill>
              </a:rPr>
              <a:t>сверстникам, </a:t>
            </a:r>
            <a:r>
              <a:rPr lang="ru-RU" sz="1800" dirty="0">
                <a:solidFill>
                  <a:srgbClr val="00B050"/>
                </a:solidFill>
              </a:rPr>
              <a:t>совершать для них добрые дела;</a:t>
            </a:r>
            <a:br>
              <a:rPr lang="ru-RU" sz="1800" dirty="0">
                <a:solidFill>
                  <a:srgbClr val="00B050"/>
                </a:solidFill>
              </a:rPr>
            </a:br>
            <a:r>
              <a:rPr lang="ru-RU" sz="1800" dirty="0">
                <a:solidFill>
                  <a:srgbClr val="00B050"/>
                </a:solidFill>
              </a:rPr>
              <a:t> </a:t>
            </a:r>
            <a:r>
              <a:rPr lang="ru-RU" sz="1800" dirty="0" smtClean="0">
                <a:solidFill>
                  <a:srgbClr val="00B050"/>
                </a:solidFill>
              </a:rPr>
              <a:t>- Уточнить </a:t>
            </a:r>
            <a:r>
              <a:rPr lang="ru-RU" sz="1800" dirty="0">
                <a:solidFill>
                  <a:srgbClr val="00B050"/>
                </a:solidFill>
              </a:rPr>
              <a:t>представления детей о добрых и злых поступках и их последствиях, развивать умения высказывать свою точку зрения;</a:t>
            </a:r>
            <a:br>
              <a:rPr lang="ru-RU" sz="1800" dirty="0">
                <a:solidFill>
                  <a:srgbClr val="00B050"/>
                </a:solidFill>
              </a:rPr>
            </a:br>
            <a:r>
              <a:rPr lang="ru-RU" sz="1800" dirty="0">
                <a:solidFill>
                  <a:srgbClr val="00B050"/>
                </a:solidFill>
              </a:rPr>
              <a:t> </a:t>
            </a:r>
            <a:r>
              <a:rPr lang="ru-RU" sz="1800" dirty="0" smtClean="0">
                <a:solidFill>
                  <a:srgbClr val="00B050"/>
                </a:solidFill>
              </a:rPr>
              <a:t>- Побуждать </a:t>
            </a:r>
            <a:r>
              <a:rPr lang="ru-RU" sz="1800" dirty="0">
                <a:solidFill>
                  <a:srgbClr val="00B050"/>
                </a:solidFill>
              </a:rPr>
              <a:t>детей к положительным поступкам и делам;</a:t>
            </a:r>
            <a:br>
              <a:rPr lang="ru-RU" sz="1800" dirty="0">
                <a:solidFill>
                  <a:srgbClr val="00B050"/>
                </a:solidFill>
              </a:rPr>
            </a:br>
            <a:r>
              <a:rPr lang="ru-RU" sz="1800" dirty="0">
                <a:solidFill>
                  <a:srgbClr val="00B050"/>
                </a:solidFill>
              </a:rPr>
              <a:t> </a:t>
            </a:r>
            <a:r>
              <a:rPr lang="ru-RU" sz="1800" dirty="0" smtClean="0">
                <a:solidFill>
                  <a:srgbClr val="00B050"/>
                </a:solidFill>
              </a:rPr>
              <a:t>- Воспитывать </a:t>
            </a:r>
            <a:r>
              <a:rPr lang="ru-RU" sz="1800" dirty="0">
                <a:solidFill>
                  <a:srgbClr val="00B050"/>
                </a:solidFill>
              </a:rPr>
              <a:t>желание оставлять «добрый след» о себе в сердцах и душах других людей.</a:t>
            </a:r>
            <a:br>
              <a:rPr lang="ru-RU" sz="1800" dirty="0">
                <a:solidFill>
                  <a:srgbClr val="00B050"/>
                </a:solidFill>
              </a:rPr>
            </a:br>
            <a:r>
              <a:rPr lang="ru-RU" sz="1800" dirty="0">
                <a:solidFill>
                  <a:srgbClr val="00B050"/>
                </a:solidFill>
              </a:rPr>
              <a:t/>
            </a:r>
            <a:br>
              <a:rPr lang="ru-RU" sz="1800" dirty="0">
                <a:solidFill>
                  <a:srgbClr val="00B050"/>
                </a:solidFill>
              </a:rPr>
            </a:br>
            <a:endParaRPr lang="ru-RU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752931"/>
      </p:ext>
    </p:extLst>
  </p:cSld>
  <p:clrMapOvr>
    <a:masterClrMapping/>
  </p:clrMapOvr>
  <p:transition>
    <p:strips dir="l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620689"/>
            <a:ext cx="8229600" cy="4536504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Подбор </a:t>
            </a:r>
            <a:r>
              <a:rPr lang="ru-RU" sz="1800" dirty="0">
                <a:solidFill>
                  <a:srgbClr val="C00000"/>
                </a:solidFill>
              </a:rPr>
              <a:t>и изучение научной </a:t>
            </a:r>
            <a:r>
              <a:rPr lang="ru-RU" sz="1800" dirty="0" smtClean="0">
                <a:solidFill>
                  <a:srgbClr val="C00000"/>
                </a:solidFill>
              </a:rPr>
              <a:t>литературы, подготовка </a:t>
            </a:r>
            <a:r>
              <a:rPr lang="ru-RU" sz="1800" dirty="0">
                <a:solidFill>
                  <a:srgbClr val="C00000"/>
                </a:solidFill>
              </a:rPr>
              <a:t>необходимого материала для реализации </a:t>
            </a:r>
            <a:r>
              <a:rPr lang="ru-RU" sz="1800" dirty="0" smtClean="0">
                <a:solidFill>
                  <a:srgbClr val="C00000"/>
                </a:solidFill>
              </a:rPr>
              <a:t>проекта.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17468"/>
            <a:ext cx="4464496" cy="33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53715"/>
      </p:ext>
    </p:extLst>
  </p:cSld>
  <p:clrMapOvr>
    <a:masterClrMapping/>
  </p:clrMapOvr>
  <p:transition>
    <p:strips dir="l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F:\Людмила\2 РИСУНКИ\ШАБЛОНЫ\шаблоны осенние\фоны осени 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9941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204864"/>
            <a:ext cx="5205264" cy="244827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РАССКАЗ О ТОМ, КАК МЫ ИСКАЛИ ДОБРОТУ!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482" name="Picture 2" descr="F:\Людмила\2 РИСУНКИ\РАЗНОЕ\11414504_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2495153" cy="3362264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ая прямоугольная выноска 7"/>
          <p:cNvSpPr/>
          <p:nvPr/>
        </p:nvSpPr>
        <p:spPr>
          <a:xfrm>
            <a:off x="323528" y="3212976"/>
            <a:ext cx="3384376" cy="1584176"/>
          </a:xfrm>
          <a:prstGeom prst="wedgeRoundRectCallout">
            <a:avLst>
              <a:gd name="adj1" fmla="val 63453"/>
              <a:gd name="adj2" fmla="val 36388"/>
              <a:gd name="adj3" fmla="val 16667"/>
            </a:avLst>
          </a:prstGeom>
          <a:solidFill>
            <a:schemeClr val="bg1"/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3" name="Picture 5" descr="F:\Людмила\2 РИСУНКИ\РАЗНОЕ 2\detia-71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4077072"/>
            <a:ext cx="1447800" cy="8763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1520" y="3356992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latin typeface="Bookman Old Style" pitchFamily="18" charset="0"/>
              </a:rPr>
              <a:t>Почти весь октябрь шел дождь. Нам было немного грустно, и мы задумались о доброте</a:t>
            </a:r>
            <a:r>
              <a:rPr lang="ru-RU" sz="2000" b="1" i="1" dirty="0" smtClean="0">
                <a:latin typeface="Bookman Old Style" pitchFamily="18" charset="0"/>
              </a:rPr>
              <a:t>…</a:t>
            </a:r>
            <a:endParaRPr lang="ru-RU" sz="2000" b="1" i="1" dirty="0"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48130"/>
            <a:ext cx="4549628" cy="3412221"/>
          </a:xfrm>
          <a:prstGeom prst="rect">
            <a:avLst/>
          </a:prstGeo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ая выноска 3"/>
          <p:cNvSpPr/>
          <p:nvPr/>
        </p:nvSpPr>
        <p:spPr>
          <a:xfrm>
            <a:off x="2483768" y="459252"/>
            <a:ext cx="4320480" cy="1656184"/>
          </a:xfrm>
          <a:prstGeom prst="wedgeRectCallout">
            <a:avLst>
              <a:gd name="adj1" fmla="val -61560"/>
              <a:gd name="adj2" fmla="val 6105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483768" y="548680"/>
            <a:ext cx="4104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Рома:</a:t>
            </a:r>
            <a:r>
              <a:rPr lang="ru-RU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Добрый – это человек, который хороший; он гуляет, играет, ни с кем не дерется, никого не обижает, любит животных. У меня в семье все добрые, и я добрый.</a:t>
            </a:r>
            <a:endParaRPr lang="ru-RU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2627784" y="2564904"/>
            <a:ext cx="2520280" cy="1656184"/>
          </a:xfrm>
          <a:prstGeom prst="wedgeRectCallout">
            <a:avLst>
              <a:gd name="adj1" fmla="val -61560"/>
              <a:gd name="adj2" fmla="val 6105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627784" y="2636912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Маша:</a:t>
            </a:r>
            <a:r>
              <a:rPr lang="ru-RU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Самая добрая – это мама. Я ее люблю, помогаю ей дома мыть посуду!</a:t>
            </a:r>
            <a:endParaRPr lang="ru-RU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5508104" y="2741310"/>
            <a:ext cx="3024336" cy="1479778"/>
          </a:xfrm>
          <a:prstGeom prst="wedgeRectCallout">
            <a:avLst>
              <a:gd name="adj1" fmla="val 32859"/>
              <a:gd name="adj2" fmla="val -98008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08104" y="2741310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Есения</a:t>
            </a:r>
            <a:r>
              <a:rPr lang="ru-RU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У меня все в семье добрые, а еще у меня добрые друзья – Маша, Галя, Илья….</a:t>
            </a:r>
            <a:endParaRPr lang="ru-RU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498" y="674694"/>
            <a:ext cx="2160240" cy="16201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866" y="2989257"/>
            <a:ext cx="2261289" cy="16959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65802" y="667146"/>
            <a:ext cx="2099861" cy="1574896"/>
          </a:xfrm>
          <a:prstGeom prst="rect">
            <a:avLst/>
          </a:prstGeo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5344</TotalTime>
  <Words>819</Words>
  <Application>Microsoft Office PowerPoint</Application>
  <PresentationFormat>Экран (4:3)</PresentationFormat>
  <Paragraphs>79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Bookman Old Style</vt:lpstr>
      <vt:lpstr>Calibri</vt:lpstr>
      <vt:lpstr>Century Gothic</vt:lpstr>
      <vt:lpstr>Times New Roman</vt:lpstr>
      <vt:lpstr>Diseño predeterminado</vt:lpstr>
      <vt:lpstr>НАШИ ДОБРЫЕ ЛАДОШКИ</vt:lpstr>
      <vt:lpstr>Презентация PowerPoint</vt:lpstr>
      <vt:lpstr>Участники проекта: Дети старшей группы «Улыбка» (5-7 лет), родители, воспитатель.</vt:lpstr>
      <vt:lpstr>Презентация PowerPoint</vt:lpstr>
      <vt:lpstr>                                         Задачи проекта:  - Способствовать нравственному и коммуникативному развитию дошкольников путем расширения кругозора детей и  обогащения словарного запаса речи детей; -  Развивать эмоции и мотивы, способствующие формированию коммуникативных умений и навыков;  -  Воспитывать гуманное, эмоционально-положительное, бережное отношение как к себе, так и к окружающим людям и ко всему окружающему миру ребенка;  - Учить детей быть внимательными к своим сверстникам, совершать для них добрые дела;  - Уточнить представления детей о добрых и злых поступках и их последствиях, развивать умения высказывать свою точку зрения;  - Побуждать детей к положительным поступкам и делам;  - Воспитывать желание оставлять «добрый след» о себе в сердцах и душах других людей.  </vt:lpstr>
      <vt:lpstr>Презентация PowerPoint</vt:lpstr>
      <vt:lpstr>РАССКАЗ О ТОМ, КАК МЫ ИСКАЛИ ДОБРОТУ!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Беседы</vt:lpstr>
      <vt:lpstr>Чтение и обсуждение художественных произведений.</vt:lpstr>
      <vt:lpstr>Просмотр Музыкального видео клипа «Доброта» Мультфильмов «Просто так» «Крепыш» Беседа над содержанием.</vt:lpstr>
      <vt:lpstr>Наблюдение за развитием культуры общения в свободной деятельности и в игре. Беседа над проблемными ситуациями.  «Умей просить прощение» «Спор- кто выше?» </vt:lpstr>
      <vt:lpstr>Совместная трудовая деятельность. «Одна лейка, что делать?» «Мы помогаем дружно няне накрывать на стол» «Помогаем друг другу»</vt:lpstr>
      <vt:lpstr>Коммуникативные игры</vt:lpstr>
      <vt:lpstr>Дидактические и словесные игры</vt:lpstr>
      <vt:lpstr>Изо деятельность. «Подарок для друга» «Нарисуем рисунок вместе» </vt:lpstr>
      <vt:lpstr>Конструирование из бумаги. «Гирлянда  добрых ладошек» </vt:lpstr>
      <vt:lpstr>Вечер стихов про доброту и дружбу.</vt:lpstr>
      <vt:lpstr>«Уголок добрых дел» «Мирилка»</vt:lpstr>
      <vt:lpstr>Самый добрый и вежливый ребёнок дня.</vt:lpstr>
      <vt:lpstr>Изготовление дидактической игры «Дружные ладошки »   Цель: Развивать коммуникативные навыки. Воспитывать дружеские взаимоотношения. </vt:lpstr>
      <vt:lpstr>Изготовление плаката. «Что такое добрым быть и уметь дружить? »</vt:lpstr>
      <vt:lpstr>Итоговое мероприятие. Инсценировка сказки «Под грибом» В. Сутеева для средней группы</vt:lpstr>
      <vt:lpstr>Работа с родителями. Выставка рисунков «Что такое доброта» Стихотворение о дружбе и добре. </vt:lpstr>
      <vt:lpstr>Спасибо за внимание!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user</cp:lastModifiedBy>
  <cp:revision>800</cp:revision>
  <dcterms:created xsi:type="dcterms:W3CDTF">2010-05-23T14:28:12Z</dcterms:created>
  <dcterms:modified xsi:type="dcterms:W3CDTF">2016-05-12T07:46:59Z</dcterms:modified>
</cp:coreProperties>
</file>